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2BA883-2521-425D-A8CF-6A8B09F210B0}" type="datetimeFigureOut">
              <a:rPr lang="ru-RU" smtClean="0"/>
              <a:pPr/>
              <a:t>03.03.2014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3C11DA-46FC-420E-A26F-23D39A480F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2BA883-2521-425D-A8CF-6A8B09F210B0}" type="datetimeFigureOut">
              <a:rPr lang="ru-RU" smtClean="0"/>
              <a:pPr/>
              <a:t>03.03.2014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3C11DA-46FC-420E-A26F-23D39A480F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2BA883-2521-425D-A8CF-6A8B09F210B0}" type="datetimeFigureOut">
              <a:rPr lang="ru-RU" smtClean="0"/>
              <a:pPr/>
              <a:t>03.03.2014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3C11DA-46FC-420E-A26F-23D39A480F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2BA883-2521-425D-A8CF-6A8B09F210B0}" type="datetimeFigureOut">
              <a:rPr lang="ru-RU" smtClean="0"/>
              <a:pPr/>
              <a:t>03.03.2014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3C11DA-46FC-420E-A26F-23D39A480F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2BA883-2521-425D-A8CF-6A8B09F210B0}" type="datetimeFigureOut">
              <a:rPr lang="ru-RU" smtClean="0"/>
              <a:pPr/>
              <a:t>03.03.2014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3C11DA-46FC-420E-A26F-23D39A480F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2BA883-2521-425D-A8CF-6A8B09F210B0}" type="datetimeFigureOut">
              <a:rPr lang="ru-RU" smtClean="0"/>
              <a:pPr/>
              <a:t>03.03.2014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3C11DA-46FC-420E-A26F-23D39A480F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2BA883-2521-425D-A8CF-6A8B09F210B0}" type="datetimeFigureOut">
              <a:rPr lang="ru-RU" smtClean="0"/>
              <a:pPr/>
              <a:t>03.03.2014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3C11DA-46FC-420E-A26F-23D39A480F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2BA883-2521-425D-A8CF-6A8B09F210B0}" type="datetimeFigureOut">
              <a:rPr lang="ru-RU" smtClean="0"/>
              <a:pPr/>
              <a:t>03.03.2014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3C11DA-46FC-420E-A26F-23D39A480F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2BA883-2521-425D-A8CF-6A8B09F210B0}" type="datetimeFigureOut">
              <a:rPr lang="ru-RU" smtClean="0"/>
              <a:pPr/>
              <a:t>03.03.2014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3C11DA-46FC-420E-A26F-23D39A480F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2BA883-2521-425D-A8CF-6A8B09F210B0}" type="datetimeFigureOut">
              <a:rPr lang="ru-RU" smtClean="0"/>
              <a:pPr/>
              <a:t>03.03.2014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3C11DA-46FC-420E-A26F-23D39A480F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2BA883-2521-425D-A8CF-6A8B09F210B0}" type="datetimeFigureOut">
              <a:rPr lang="ru-RU" smtClean="0"/>
              <a:pPr/>
              <a:t>03.03.2014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3C11DA-46FC-420E-A26F-23D39A480F5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42BA883-2521-425D-A8CF-6A8B09F210B0}" type="datetimeFigureOut">
              <a:rPr lang="ru-RU" smtClean="0"/>
              <a:pPr/>
              <a:t>03.03.2014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23C11DA-46FC-420E-A26F-23D39A480F5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Тип круглые, или </a:t>
            </a:r>
            <a:r>
              <a:rPr lang="ru-RU" dirty="0" err="1" smtClean="0"/>
              <a:t>первичнополостные</a:t>
            </a:r>
            <a:r>
              <a:rPr lang="ru-RU" dirty="0"/>
              <a:t>, черви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15206" y="6143644"/>
            <a:ext cx="1571636" cy="352412"/>
          </a:xfrm>
        </p:spPr>
        <p:txBody>
          <a:bodyPr>
            <a:normAutofit lnSpcReduction="10000"/>
          </a:bodyPr>
          <a:lstStyle/>
          <a:p>
            <a:r>
              <a:rPr lang="ru-RU" sz="1100" dirty="0" smtClean="0">
                <a:solidFill>
                  <a:schemeClr val="tx1"/>
                </a:solidFill>
              </a:rPr>
              <a:t>Смирнова  </a:t>
            </a:r>
            <a:r>
              <a:rPr lang="ru-RU" sz="1100" dirty="0" err="1" smtClean="0">
                <a:solidFill>
                  <a:schemeClr val="tx1"/>
                </a:solidFill>
              </a:rPr>
              <a:t>Карина</a:t>
            </a:r>
            <a:endParaRPr lang="ru-RU" sz="11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86050" y="500042"/>
            <a:ext cx="30003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C00000"/>
                </a:solidFill>
              </a:rPr>
              <a:t>  </a:t>
            </a:r>
            <a:r>
              <a:rPr lang="ru-RU" sz="2400" dirty="0" smtClean="0">
                <a:solidFill>
                  <a:srgbClr val="C00000"/>
                </a:solidFill>
              </a:rPr>
              <a:t>Систематика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285852" y="1428736"/>
            <a:ext cx="6853223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КЛАСС СОБСТВЕННО КРУГЛЫЕ ЧЕРВИ, ИЛИ </a:t>
            </a:r>
            <a:r>
              <a:rPr lang="ru-RU" dirty="0" smtClean="0"/>
              <a:t>НЕМАТОДЫ</a:t>
            </a:r>
            <a:endParaRPr lang="en-US" dirty="0"/>
          </a:p>
          <a:p>
            <a:r>
              <a:rPr lang="ru-RU" dirty="0"/>
              <a:t>КЛАСС БРЮХОРЕСНИЧНЫЕ ЧЕРВИ (</a:t>
            </a:r>
            <a:r>
              <a:rPr lang="en-US" dirty="0"/>
              <a:t>GASTROTRICHA)</a:t>
            </a:r>
          </a:p>
          <a:p>
            <a:r>
              <a:rPr lang="ru-RU" dirty="0"/>
              <a:t>КЛАСС КИНОРИНХИ (</a:t>
            </a:r>
            <a:r>
              <a:rPr lang="en-US" dirty="0" smtClean="0"/>
              <a:t>KINORHYNCHA</a:t>
            </a:r>
            <a:r>
              <a:rPr lang="ru-RU" dirty="0" smtClean="0"/>
              <a:t>)</a:t>
            </a:r>
            <a:endParaRPr lang="en-US" dirty="0"/>
          </a:p>
          <a:p>
            <a:r>
              <a:rPr lang="ru-RU" dirty="0"/>
              <a:t>КЛАСС ВОЛОСАТИКИ (</a:t>
            </a:r>
            <a:r>
              <a:rPr lang="en-US" dirty="0"/>
              <a:t>NEMATOMORPHA)</a:t>
            </a:r>
          </a:p>
          <a:p>
            <a:r>
              <a:rPr lang="ru-RU" dirty="0"/>
              <a:t>КЛАСС КОЛОВРАТКИ (</a:t>
            </a:r>
            <a:r>
              <a:rPr lang="en-US" dirty="0"/>
              <a:t>ROTATORIA)</a:t>
            </a:r>
          </a:p>
          <a:p>
            <a:r>
              <a:rPr lang="ru-RU" dirty="0"/>
              <a:t>КЛАСС ПРИАПУЛИДЫ (</a:t>
            </a:r>
            <a:r>
              <a:rPr lang="en-US" dirty="0"/>
              <a:t>PRIAPULIDA)</a:t>
            </a:r>
          </a:p>
          <a:p>
            <a:pPr fontAlgn="base"/>
            <a:r>
              <a:rPr lang="ru-RU" dirty="0"/>
              <a:t>Подкласс </a:t>
            </a:r>
            <a:r>
              <a:rPr lang="en-US" dirty="0"/>
              <a:t>I. </a:t>
            </a:r>
            <a:r>
              <a:rPr lang="ru-RU" dirty="0" err="1"/>
              <a:t>Аденофореи</a:t>
            </a:r>
            <a:r>
              <a:rPr lang="ru-RU" dirty="0"/>
              <a:t> (</a:t>
            </a:r>
            <a:r>
              <a:rPr lang="en-US" dirty="0" err="1"/>
              <a:t>Adenophorea</a:t>
            </a:r>
            <a:r>
              <a:rPr lang="en-US" dirty="0"/>
              <a:t>)</a:t>
            </a:r>
          </a:p>
          <a:p>
            <a:pPr fontAlgn="base"/>
            <a:r>
              <a:rPr lang="ru-RU" dirty="0"/>
              <a:t>Подкласс </a:t>
            </a:r>
            <a:r>
              <a:rPr lang="en-US" dirty="0"/>
              <a:t>II. </a:t>
            </a:r>
            <a:r>
              <a:rPr lang="ru-RU" dirty="0" err="1"/>
              <a:t>Сецерненты</a:t>
            </a:r>
            <a:r>
              <a:rPr lang="ru-RU" dirty="0"/>
              <a:t> (</a:t>
            </a:r>
            <a:r>
              <a:rPr lang="en-US" dirty="0" err="1"/>
              <a:t>Secernentea</a:t>
            </a:r>
            <a:r>
              <a:rPr lang="en-US" dirty="0"/>
              <a:t>)</a:t>
            </a:r>
          </a:p>
          <a:p>
            <a:endParaRPr lang="ru-RU" dirty="0"/>
          </a:p>
        </p:txBody>
      </p:sp>
      <p:sp>
        <p:nvSpPr>
          <p:cNvPr id="7" name="4-конечная звезда 6"/>
          <p:cNvSpPr/>
          <p:nvPr/>
        </p:nvSpPr>
        <p:spPr>
          <a:xfrm>
            <a:off x="1214414" y="1571612"/>
            <a:ext cx="45719" cy="45719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4-конечная звезда 7"/>
          <p:cNvSpPr/>
          <p:nvPr/>
        </p:nvSpPr>
        <p:spPr>
          <a:xfrm>
            <a:off x="1214414" y="1785926"/>
            <a:ext cx="71438" cy="71438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4-конечная звезда 8"/>
          <p:cNvSpPr/>
          <p:nvPr/>
        </p:nvSpPr>
        <p:spPr>
          <a:xfrm>
            <a:off x="1214414" y="2071678"/>
            <a:ext cx="71438" cy="71438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4-конечная звезда 9"/>
          <p:cNvSpPr/>
          <p:nvPr/>
        </p:nvSpPr>
        <p:spPr>
          <a:xfrm>
            <a:off x="1214414" y="2357430"/>
            <a:ext cx="71438" cy="71438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4-конечная звезда 10"/>
          <p:cNvSpPr/>
          <p:nvPr/>
        </p:nvSpPr>
        <p:spPr>
          <a:xfrm>
            <a:off x="1214414" y="2643182"/>
            <a:ext cx="71438" cy="71438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4-конечная звезда 11"/>
          <p:cNvSpPr/>
          <p:nvPr/>
        </p:nvSpPr>
        <p:spPr>
          <a:xfrm>
            <a:off x="1214414" y="2928934"/>
            <a:ext cx="71438" cy="71438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4-конечная звезда 12"/>
          <p:cNvSpPr/>
          <p:nvPr/>
        </p:nvSpPr>
        <p:spPr>
          <a:xfrm>
            <a:off x="1214414" y="3214686"/>
            <a:ext cx="71438" cy="71438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4-конечная звезда 13"/>
          <p:cNvSpPr/>
          <p:nvPr/>
        </p:nvSpPr>
        <p:spPr>
          <a:xfrm>
            <a:off x="1214414" y="3500438"/>
            <a:ext cx="71438" cy="71438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7290" y="428604"/>
            <a:ext cx="6674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FF0000"/>
                </a:solidFill>
              </a:rPr>
              <a:t>КЛАСС СОБСТВЕННО КРУГЛЫЕ ЧЕРВИ, ИЛИ НЕМАТОДЫ (NEMATODA</a:t>
            </a:r>
            <a:r>
              <a:rPr lang="ru-RU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8596" y="928670"/>
            <a:ext cx="2162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Корневые нематоды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286116" y="3500438"/>
            <a:ext cx="2529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Свекловичная нематода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143636" y="1000108"/>
            <a:ext cx="24641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/>
              <a:t>К</a:t>
            </a:r>
            <a:r>
              <a:rPr lang="ru-RU" sz="1400" dirty="0" smtClean="0"/>
              <a:t>артофельная нематода</a:t>
            </a:r>
            <a:endParaRPr lang="ru-RU" sz="1400" dirty="0"/>
          </a:p>
        </p:txBody>
      </p:sp>
      <p:pic>
        <p:nvPicPr>
          <p:cNvPr id="8" name="Рисунок 7" descr="Свекловичная нематода.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86116" y="4214818"/>
            <a:ext cx="2428892" cy="1857388"/>
          </a:xfrm>
          <a:prstGeom prst="rect">
            <a:avLst/>
          </a:prstGeom>
        </p:spPr>
      </p:pic>
      <p:pic>
        <p:nvPicPr>
          <p:cNvPr id="9" name="Рисунок 8" descr="картофельная немтод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5008" y="1428736"/>
            <a:ext cx="2994532" cy="1571636"/>
          </a:xfrm>
          <a:prstGeom prst="rect">
            <a:avLst/>
          </a:prstGeom>
        </p:spPr>
      </p:pic>
      <p:pic>
        <p:nvPicPr>
          <p:cNvPr id="10" name="Рисунок 9" descr="Корневые нематоды.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596" y="1428736"/>
            <a:ext cx="2582940" cy="2143140"/>
          </a:xfrm>
          <a:prstGeom prst="rect">
            <a:avLst/>
          </a:prstGeom>
        </p:spPr>
      </p:pic>
      <p:sp>
        <p:nvSpPr>
          <p:cNvPr id="14" name="Овал 13"/>
          <p:cNvSpPr/>
          <p:nvPr/>
        </p:nvSpPr>
        <p:spPr>
          <a:xfrm>
            <a:off x="5857884" y="1071546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285720" y="1071546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3143240" y="3643314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500042"/>
            <a:ext cx="25523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БРЮХОРЕСНИЧНЫЕ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714744" y="3786190"/>
            <a:ext cx="1689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КИНОРИНХИ</a:t>
            </a:r>
            <a:endParaRPr lang="ru-RU" dirty="0"/>
          </a:p>
        </p:txBody>
      </p:sp>
      <p:pic>
        <p:nvPicPr>
          <p:cNvPr id="4" name="Рисунок 3" descr="Брюхоресничны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928670"/>
            <a:ext cx="2643206" cy="2600169"/>
          </a:xfrm>
          <a:prstGeom prst="rect">
            <a:avLst/>
          </a:prstGeom>
        </p:spPr>
      </p:pic>
      <p:pic>
        <p:nvPicPr>
          <p:cNvPr id="5" name="Рисунок 4" descr="КИНОРИНХИ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86050" y="4286256"/>
            <a:ext cx="3571900" cy="219929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643570" y="500042"/>
            <a:ext cx="18437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ВОЛОСАТИКИ</a:t>
            </a:r>
            <a:endParaRPr lang="ru-RU" dirty="0"/>
          </a:p>
        </p:txBody>
      </p:sp>
      <p:pic>
        <p:nvPicPr>
          <p:cNvPr id="7" name="Рисунок 6" descr="Волосатиковые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72066" y="928671"/>
            <a:ext cx="3444799" cy="2638716"/>
          </a:xfrm>
          <a:prstGeom prst="rect">
            <a:avLst/>
          </a:prstGeom>
        </p:spPr>
      </p:pic>
      <p:sp>
        <p:nvSpPr>
          <p:cNvPr id="8" name="Овал 7"/>
          <p:cNvSpPr/>
          <p:nvPr/>
        </p:nvSpPr>
        <p:spPr>
          <a:xfrm>
            <a:off x="5500694" y="642918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571472" y="642918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3571868" y="3929066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5852" y="1857364"/>
            <a:ext cx="1808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КОЛОВРАТКИ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857884" y="1857364"/>
            <a:ext cx="18710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ПРИАПУЛИДЫ</a:t>
            </a:r>
            <a:endParaRPr lang="ru-RU" dirty="0"/>
          </a:p>
        </p:txBody>
      </p:sp>
      <p:pic>
        <p:nvPicPr>
          <p:cNvPr id="4" name="Рисунок 3" descr="Коловратки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2643182"/>
            <a:ext cx="3238500" cy="2428875"/>
          </a:xfrm>
          <a:prstGeom prst="rect">
            <a:avLst/>
          </a:prstGeom>
        </p:spPr>
      </p:pic>
      <p:pic>
        <p:nvPicPr>
          <p:cNvPr id="5" name="Рисунок 4" descr="ПРИАПУЛИДЫ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86314" y="2571744"/>
            <a:ext cx="3905256" cy="2440785"/>
          </a:xfrm>
          <a:prstGeom prst="rect">
            <a:avLst/>
          </a:prstGeom>
        </p:spPr>
      </p:pic>
      <p:sp>
        <p:nvSpPr>
          <p:cNvPr id="6" name="Овал 5"/>
          <p:cNvSpPr/>
          <p:nvPr/>
        </p:nvSpPr>
        <p:spPr>
          <a:xfrm>
            <a:off x="1142976" y="2000240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5715008" y="2000240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28992" y="571480"/>
            <a:ext cx="1305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Подкласс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57224" y="1643050"/>
            <a:ext cx="1673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Аденофореи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572132" y="1643050"/>
            <a:ext cx="1645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Сецерненты</a:t>
            </a:r>
            <a:endParaRPr lang="ru-RU" dirty="0"/>
          </a:p>
        </p:txBody>
      </p:sp>
      <p:pic>
        <p:nvPicPr>
          <p:cNvPr id="5" name="Рисунок 4" descr="Сецерненты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6314" y="2347416"/>
            <a:ext cx="3357586" cy="2316734"/>
          </a:xfrm>
          <a:prstGeom prst="rect">
            <a:avLst/>
          </a:prstGeom>
        </p:spPr>
      </p:pic>
      <p:pic>
        <p:nvPicPr>
          <p:cNvPr id="6" name="Рисунок 5" descr="Аденофореи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34" y="2357430"/>
            <a:ext cx="3593462" cy="2257431"/>
          </a:xfrm>
          <a:prstGeom prst="rect">
            <a:avLst/>
          </a:prstGeom>
        </p:spPr>
      </p:pic>
      <p:sp>
        <p:nvSpPr>
          <p:cNvPr id="7" name="Овал 6"/>
          <p:cNvSpPr/>
          <p:nvPr/>
        </p:nvSpPr>
        <p:spPr>
          <a:xfrm>
            <a:off x="714348" y="1785926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5429256" y="1785926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378601C765F2DB4D832BA86FE76CDD2C" ma:contentTypeVersion="0" ma:contentTypeDescription="Создание документа." ma:contentTypeScope="" ma:versionID="fdbc2b929c05273eee0c3ce94c5d817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E17F5A1-8F90-4EDE-BC45-0831F1379FEA}"/>
</file>

<file path=customXml/itemProps2.xml><?xml version="1.0" encoding="utf-8"?>
<ds:datastoreItem xmlns:ds="http://schemas.openxmlformats.org/officeDocument/2006/customXml" ds:itemID="{914BA658-3B5C-42AD-8960-77979ABF8ED8}"/>
</file>

<file path=customXml/itemProps3.xml><?xml version="1.0" encoding="utf-8"?>
<ds:datastoreItem xmlns:ds="http://schemas.openxmlformats.org/officeDocument/2006/customXml" ds:itemID="{3327A375-686F-43AE-9043-5E65FD70D0E0}"/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35</TotalTime>
  <Words>84</Words>
  <Application>Microsoft Office PowerPoint</Application>
  <PresentationFormat>Экран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Аспект</vt:lpstr>
      <vt:lpstr>Тип круглые, или первичнополостные, черви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Тип круглые, или первичкополостные, черви</dc:title>
  <dc:creator>Vlad</dc:creator>
  <cp:lastModifiedBy>Vlad</cp:lastModifiedBy>
  <cp:revision>5</cp:revision>
  <dcterms:created xsi:type="dcterms:W3CDTF">2014-03-03T19:58:30Z</dcterms:created>
  <dcterms:modified xsi:type="dcterms:W3CDTF">2014-03-03T20:37:02Z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0x010100378601C765F2DB4D832BA86FE76CDD2C</vt:lpwstr>
  </property>
</Properties>
</file>